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66" r:id="rId3"/>
    <p:sldId id="268" r:id="rId4"/>
    <p:sldId id="505" r:id="rId5"/>
    <p:sldId id="478" r:id="rId6"/>
    <p:sldId id="504" r:id="rId7"/>
    <p:sldId id="317" r:id="rId8"/>
    <p:sldId id="487" r:id="rId9"/>
    <p:sldId id="270" r:id="rId10"/>
    <p:sldId id="488" r:id="rId11"/>
    <p:sldId id="489" r:id="rId12"/>
    <p:sldId id="507" r:id="rId13"/>
    <p:sldId id="508" r:id="rId14"/>
    <p:sldId id="433" r:id="rId15"/>
    <p:sldId id="501" r:id="rId16"/>
    <p:sldId id="265" r:id="rId17"/>
    <p:sldId id="484" r:id="rId18"/>
    <p:sldId id="509" r:id="rId19"/>
    <p:sldId id="257" r:id="rId20"/>
    <p:sldId id="31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660"/>
  </p:normalViewPr>
  <p:slideViewPr>
    <p:cSldViewPr snapToGrid="0">
      <p:cViewPr>
        <p:scale>
          <a:sx n="80" d="100"/>
          <a:sy n="80" d="100"/>
        </p:scale>
        <p:origin x="6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9FE3C-FDF0-4F31-9C7A-51F87B97307B}" type="datetimeFigureOut">
              <a:rPr lang="sr-Latn-RS" smtClean="0"/>
              <a:t>15.11.2025.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BEB84-9242-4681-89EA-2324A44F847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8683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9BEB84-9242-4681-89EA-2324A44F8472}" type="slidenum">
              <a:rPr lang="sr-Latn-RS" smtClean="0"/>
              <a:t>6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35518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E70D73B-B1DA-E1BD-6269-6CBFD05E35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6AE1BA3-7AAF-F486-E3C5-045E0E3B9D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03E1D14-CD9D-2C14-5D29-771E77FC79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EC3D-BD93-425D-BE20-0EC61FD337B4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03545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C9EF7-AA82-3238-1418-7C527FA262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8416" y="1499464"/>
            <a:ext cx="10681651" cy="4226768"/>
          </a:xfrm>
        </p:spPr>
        <p:txBody>
          <a:bodyPr>
            <a:noAutofit/>
          </a:bodyPr>
          <a:lstStyle/>
          <a:p>
            <a:r>
              <a:rPr lang="sr-Cyrl-R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 школе, ученика и родитеља, односно другог законског заступника </a:t>
            </a:r>
            <a:endParaRPr lang="sr-Latn-RS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C9775-676E-A512-F8B5-25437419D3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8416" y="5934075"/>
            <a:ext cx="10496938" cy="457200"/>
          </a:xfrm>
        </p:spPr>
        <p:txBody>
          <a:bodyPr>
            <a:normAutofit/>
          </a:bodyPr>
          <a:lstStyle/>
          <a:p>
            <a:r>
              <a:rPr lang="sr-Cyrl-RS" sz="1800" b="1" dirty="0">
                <a:solidFill>
                  <a:schemeClr val="tx1"/>
                </a:solidFill>
                <a:latin typeface="Bahnschrift SemiBold Condensed" panose="020B0502040204020203" pitchFamily="34" charset="0"/>
              </a:rPr>
              <a:t>Нови пазар, 17.новембар, 2025. године</a:t>
            </a:r>
            <a:endParaRPr lang="sr-Latn-RS" sz="1800" b="1" dirty="0">
              <a:solidFill>
                <a:schemeClr val="tx1"/>
              </a:solidFill>
              <a:latin typeface="Bahnschrift SemiBold Condensed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BD8A9B-0687-239F-1BCA-7D44FFC41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72474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29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id="{99854DE9-2799-A490-FB75-D61AB8F46C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5109" y="190144"/>
            <a:ext cx="10655559" cy="1143000"/>
          </a:xfrm>
        </p:spPr>
        <p:txBody>
          <a:bodyPr>
            <a:normAutofit/>
          </a:bodyPr>
          <a:lstStyle/>
          <a:p>
            <a:r>
              <a:rPr lang="sr-Cyrl-R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Удаљење ученика из непосредног образовно-васпитног рада (</a:t>
            </a:r>
            <a:r>
              <a:rPr lang="sr-Cyrl-RS" alt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члан 85)</a:t>
            </a:r>
            <a:endParaRPr lang="sr-Latn-RS" altLang="sr-Latn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8037A996-B04A-331C-7E84-1E935D924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675" y="1333144"/>
            <a:ext cx="11353993" cy="522005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ВДП који је покренут за тежу повреду обавезе ученика из </a:t>
            </a:r>
            <a:r>
              <a:rPr lang="sr-Cyrl-RS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члана 83. став 8. тач. 4) и 5)  и повреду законске забране </a:t>
            </a:r>
            <a:r>
              <a:rPr lang="sr-Cyrl-RS" altLang="sr-Latn-R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може бити удаљен </a:t>
            </a: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непосредног ОВР најкраће 5 радних дана, а најдуже до окончања ВДП</a:t>
            </a:r>
          </a:p>
          <a:p>
            <a:pPr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школе доноси решење о удаљењу, </a:t>
            </a:r>
            <a:r>
              <a:rPr lang="sr-Cyrl-RS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процене тима за заштиту</a:t>
            </a:r>
          </a:p>
          <a:p>
            <a:pPr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 траје удаљење – ученик/родитељ:</a:t>
            </a:r>
          </a:p>
          <a:p>
            <a:pPr marL="0" indent="0">
              <a:buNone/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се информише о току наставног процеса</a:t>
            </a:r>
          </a:p>
          <a:p>
            <a:pPr marL="0" indent="0">
              <a:buNone/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прати савладавање садржаја програма наставе и учења</a:t>
            </a:r>
          </a:p>
          <a:p>
            <a:pPr marL="0" indent="0">
              <a:buNone/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-употребљава достављени наставни материјал</a:t>
            </a:r>
          </a:p>
          <a:p>
            <a:pPr marL="0" indent="0">
              <a:buNone/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sr-Latn-R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>
            <a:extLst>
              <a:ext uri="{FF2B5EF4-FFF2-40B4-BE49-F238E27FC236}">
                <a16:creationId xmlns:a16="http://schemas.microsoft.com/office/drawing/2014/main" id="{F6F61E5F-A828-8D13-D77C-AA5EEFC37B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0384" y="180392"/>
            <a:ext cx="10506269" cy="1143000"/>
          </a:xfrm>
        </p:spPr>
        <p:txBody>
          <a:bodyPr>
            <a:normAutofit/>
          </a:bodyPr>
          <a:lstStyle/>
          <a:p>
            <a:r>
              <a:rPr lang="sr-Cyrl-R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Удаљење ученика из непосредног образовно-васпитног рада-2</a:t>
            </a:r>
            <a:endParaRPr lang="sr-Latn-RS" alt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9C905-C93A-1F65-704C-BA7A33CA9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865" y="1323393"/>
            <a:ext cx="10506269" cy="495358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је у обавези да достави ученику наставни материјал док је удаљен са наставе</a:t>
            </a:r>
            <a:endParaRPr lang="sr-Latn-R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је дужна да о удаљењу обавести центар за социјални рад</a:t>
            </a:r>
          </a:p>
          <a:p>
            <a:pPr>
              <a:lnSpc>
                <a:spcPct val="100000"/>
              </a:lnSpc>
              <a:defRPr/>
            </a:pPr>
            <a:r>
              <a:rPr lang="sr-Cyrl-R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- Како се спроводи појачани васпитни рад?</a:t>
            </a:r>
            <a:endParaRPr lang="sr-Cyrl-R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Издавање исписнице одлаже до окончања ВДП</a:t>
            </a:r>
          </a:p>
          <a:p>
            <a:pPr>
              <a:lnSpc>
                <a:spcPct val="100000"/>
              </a:lnSpc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Подаци о изреченим ВДМ морају бити унети у одговарајући део обрасца преводнице/исписнице</a:t>
            </a:r>
          </a:p>
          <a:p>
            <a:pPr>
              <a:lnSpc>
                <a:spcPct val="100000"/>
              </a:lnSpc>
              <a:defRPr/>
            </a:pP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у којој ученик наставља школовање у обавези </a:t>
            </a:r>
            <a:r>
              <a:rPr lang="en-U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sr-Cyrl-R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прати понашање ученика и спроводи појачан васпитни рад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393" y="624110"/>
            <a:ext cx="10562219" cy="107307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altLang="sr-Latn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Теже повреде обавеза ученика – васпитно-дисциплинске мере (ВДМ):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393" y="1803862"/>
            <a:ext cx="10653336" cy="38995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ru-RU" altLang="sr-Latn-RS" sz="3200" b="1" i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директора </a:t>
            </a:r>
          </a:p>
          <a:p>
            <a:pPr>
              <a:lnSpc>
                <a:spcPct val="90000"/>
              </a:lnSpc>
            </a:pPr>
            <a:r>
              <a:rPr lang="ru-RU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наставничког већа</a:t>
            </a:r>
          </a:p>
          <a:p>
            <a:pPr>
              <a:lnSpc>
                <a:spcPct val="90000"/>
              </a:lnSpc>
            </a:pPr>
            <a:r>
              <a:rPr lang="sr-Cyrl-C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средњој школи – искључење ученика из школе, односно школе са домом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9268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85" y="624110"/>
            <a:ext cx="10534228" cy="84518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sr-Latn-R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законских забрана </a:t>
            </a:r>
            <a:r>
              <a:rPr lang="en-US" altLang="sr-Latn-R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sr-Latn-R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ВДМ: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385" y="1885949"/>
            <a:ext cx="10534228" cy="425715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директора </a:t>
            </a:r>
          </a:p>
          <a:p>
            <a:pPr>
              <a:lnSpc>
                <a:spcPct val="90000"/>
              </a:lnSpc>
            </a:pPr>
            <a:r>
              <a:rPr lang="ru-RU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наставничког већа</a:t>
            </a:r>
          </a:p>
          <a:p>
            <a:pPr>
              <a:lnSpc>
                <a:spcPct val="90000"/>
              </a:lnSpc>
            </a:pPr>
            <a:r>
              <a:rPr lang="sr-Cyrl-C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ремештај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VIII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разреда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другу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ОШ,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одлуке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ећа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сагласности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обавештење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родитеља</a:t>
            </a:r>
            <a:r>
              <a:rPr lang="sr-Cyrl-R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односно другог ЗЗ</a:t>
            </a:r>
          </a:p>
          <a:p>
            <a:pPr>
              <a:lnSpc>
                <a:spcPct val="90000"/>
              </a:lnSpc>
            </a:pP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искључење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</a:t>
            </a:r>
            <a:r>
              <a:rPr lang="en-US" alt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en-US" alt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7227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25D06-1F13-9BD9-169B-6BAC81440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823" y="624110"/>
            <a:ext cx="10798790" cy="976090"/>
          </a:xfrm>
        </p:spPr>
        <p:txBody>
          <a:bodyPr>
            <a:normAutofit/>
          </a:bodyPr>
          <a:lstStyle/>
          <a:p>
            <a:pPr algn="ctr"/>
            <a:r>
              <a:rPr lang="sr-Cyrl-R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Теже </a:t>
            </a:r>
            <a:r>
              <a:rPr lang="en-US" sz="3200" b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повред</a:t>
            </a:r>
            <a:r>
              <a:rPr lang="sr-Cyrl-R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чл. 83. ст. 8. тач. 4) и 5) - ВДМ</a:t>
            </a:r>
            <a:endParaRPr lang="sr-Latn-R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24C8D-C8E9-5051-2FFA-4D34F35CC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822" y="1840073"/>
            <a:ext cx="10294937" cy="4543425"/>
          </a:xfrm>
        </p:spPr>
        <p:txBody>
          <a:bodyPr>
            <a:noAutofit/>
          </a:bodyPr>
          <a:lstStyle/>
          <a:p>
            <a:pPr indent="457200">
              <a:spcBef>
                <a:spcPts val="240"/>
              </a:spcBef>
              <a:spcAft>
                <a:spcPts val="240"/>
              </a:spcAft>
            </a:pPr>
            <a:r>
              <a:rPr lang="sr-Cyrl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основној школи - п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ремештај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основне школе 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другу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ОШ,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одлуке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ећа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сагласности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обавештење</a:t>
            </a:r>
            <a:r>
              <a:rPr lang="en-U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родитеља</a:t>
            </a: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односно другог ЗЗ</a:t>
            </a:r>
          </a:p>
          <a:p>
            <a:pPr indent="457200">
              <a:spcBef>
                <a:spcPts val="240"/>
              </a:spcBef>
              <a:spcAft>
                <a:spcPts val="240"/>
              </a:spcAft>
            </a:pPr>
            <a:r>
              <a:rPr lang="sr-Cyrl-C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средњој школи – искључење ученика из школе, односно школе са домом и обавештава се </a:t>
            </a:r>
            <a:r>
              <a:rPr lang="sr-Cyrl-R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надлежни центар за социјални рад, како би предузеоли мере из своје надлежности</a:t>
            </a:r>
            <a:endParaRPr lang="sr-Latn-R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spcBef>
                <a:spcPts val="240"/>
              </a:spcBef>
              <a:spcAft>
                <a:spcPts val="240"/>
              </a:spcAft>
            </a:pPr>
            <a:endParaRPr lang="sr-Cyrl-CS" altLang="sr-Latn-RS" sz="3200" dirty="0"/>
          </a:p>
          <a:p>
            <a:pPr indent="457200">
              <a:spcBef>
                <a:spcPts val="240"/>
              </a:spcBef>
              <a:spcAft>
                <a:spcPts val="240"/>
              </a:spcAft>
            </a:pPr>
            <a:endParaRPr lang="sr-Cyrl-RS" altLang="sr-Latn-RS" sz="3200" dirty="0"/>
          </a:p>
          <a:p>
            <a:pPr marL="457200" indent="0" algn="just">
              <a:spcBef>
                <a:spcPts val="240"/>
              </a:spcBef>
              <a:spcAft>
                <a:spcPts val="240"/>
              </a:spcAft>
              <a:buNone/>
            </a:pPr>
            <a:r>
              <a:rPr lang="ru-RU" sz="3200" b="1" dirty="0">
                <a:effectLst/>
                <a:ea typeface="Times New Roman" panose="02020603050405020304" pitchFamily="18" charset="0"/>
              </a:rPr>
              <a:t> </a:t>
            </a:r>
            <a:endParaRPr lang="sr-Latn-RS" sz="3200" dirty="0">
              <a:effectLst/>
              <a:ea typeface="Times New Roman" panose="02020603050405020304" pitchFamily="18" charset="0"/>
            </a:endParaRPr>
          </a:p>
          <a:p>
            <a:endParaRPr lang="sr-Latn-RS" sz="32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560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id="{CE25D538-2BDA-855D-26C2-41C3EA81BB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46448" y="228600"/>
            <a:ext cx="10963469" cy="1143000"/>
          </a:xfrm>
        </p:spPr>
        <p:txBody>
          <a:bodyPr>
            <a:normAutofit/>
          </a:bodyPr>
          <a:lstStyle/>
          <a:p>
            <a:r>
              <a:rPr lang="sr-Cyrl-R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Изречена ВДМ утиче на оцену из владања</a:t>
            </a:r>
            <a:endParaRPr lang="sr-Latn-RS" altLang="sr-Latn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827" name="Content Placeholder 2">
            <a:extLst>
              <a:ext uri="{FF2B5EF4-FFF2-40B4-BE49-F238E27FC236}">
                <a16:creationId xmlns:a16="http://schemas.microsoft.com/office/drawing/2014/main" id="{A4570817-BFFC-F5AA-23B0-316DCE811F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46448" y="1447800"/>
            <a:ext cx="10963469" cy="4876800"/>
          </a:xfrm>
        </p:spPr>
        <p:txBody>
          <a:bodyPr>
            <a:normAutofit fontScale="92500" lnSpcReduction="10000"/>
          </a:bodyPr>
          <a:lstStyle/>
          <a:p>
            <a:endParaRPr lang="sr-Cyrl-RS" altLang="sr-Latn-RS" sz="2400" dirty="0">
              <a:solidFill>
                <a:srgbClr val="FF0000"/>
              </a:solidFill>
            </a:endParaRPr>
          </a:p>
          <a:p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Изречене васпитне и ВДМ </a:t>
            </a:r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тичу на оцену из владања 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току полугодишта и на закључну оцену из владања</a:t>
            </a:r>
          </a:p>
          <a:p>
            <a:pPr marL="0" indent="0">
              <a:buNone/>
            </a:pPr>
            <a:endParaRPr lang="ru-RU" alt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Изузетно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одељењски старешина, </a:t>
            </a:r>
            <a:r>
              <a:rPr lang="ru-RU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прибављеној процени тима за заштиту 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предлаже Одељенском већу </a:t>
            </a:r>
            <a:r>
              <a:rPr lang="ru-RU" altLang="sr-Latn-RS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 закључне оцене из владања на крају другог полугодишта 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ученику који учини тежу повреду обавезе ученика или повреду забране из чл. 110</a:t>
            </a:r>
            <a:r>
              <a:rPr lang="en-U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112. Закона</a:t>
            </a:r>
            <a:r>
              <a:rPr lang="ru-RU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није могуће водити ВДП</a:t>
            </a:r>
            <a:endParaRPr lang="sr-Latn-RS" alt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75"/>
              </a:spcBef>
              <a:spcAft>
                <a:spcPts val="175"/>
              </a:spcAft>
              <a:buNone/>
            </a:pP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sr-Latn-RS" alt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4539E-24E4-04D5-B9A6-14BD48C62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51927"/>
            <a:ext cx="10364451" cy="1129004"/>
          </a:xfrm>
        </p:spPr>
        <p:txBody>
          <a:bodyPr>
            <a:normAutofit fontScale="90000"/>
          </a:bodyPr>
          <a:lstStyle/>
          <a:p>
            <a:br>
              <a:rPr lang="sr-Latn-RS" dirty="0"/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Родитељ, односно други законски заступник детета</a:t>
            </a:r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одговоран је: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74EDF-C48C-6C4C-3441-9F6DA6A27F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9837" y="1511559"/>
            <a:ext cx="10466463" cy="509451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упис детета у предшколски припремни програм и упис детета у школу;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 редовно похађање наставе;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за редовно похађање припремне наставе;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да одмах, а најкасније у року од 48 сати од момента наступања спречености ученика да присуствује настави о томе обавести школу;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да правда изостанке ученика, најкасније у року од осам дана од дана престанка спречености ученика да присуствује настави одговарајућом лекарском или другом релевантном документацијом;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да на позив школе узме активно учешће у свим облицима васпитног рада са учеником 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 реализацији оперативног плана заштите и плана појачаног васпитног рада)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за повреду забране из чл. 110–112. овог закона учињену од стране ученика;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за теже повреде обавезе ученика из члана 83. овог закона;</a:t>
            </a:r>
          </a:p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да поштује правила установе.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69835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91B78C90-439A-1D61-FBB4-1E6319DEB6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74441" y="276225"/>
            <a:ext cx="10804849" cy="1133476"/>
          </a:xfrm>
        </p:spPr>
        <p:txBody>
          <a:bodyPr/>
          <a:lstStyle/>
          <a:p>
            <a:r>
              <a:rPr lang="en-US" altLang="sr-Latn-R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en-U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родитеља</a:t>
            </a:r>
            <a:r>
              <a:rPr lang="sr-Cyrl-R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br>
              <a:rPr lang="en-US" altLang="sr-Latn-RS" sz="3200" dirty="0">
                <a:solidFill>
                  <a:schemeClr val="tx2"/>
                </a:solidFill>
              </a:rPr>
            </a:br>
            <a:endParaRPr lang="sr-Latn-RS" altLang="sr-Latn-RS" sz="3200" dirty="0"/>
          </a:p>
        </p:txBody>
      </p:sp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id="{0BD0505D-7A7E-6488-625A-02F09B0DDF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441" y="1600200"/>
            <a:ext cx="10804849" cy="4572000"/>
          </a:xfrm>
        </p:spPr>
        <p:txBody>
          <a:bodyPr>
            <a:normAutofit/>
          </a:bodyPr>
          <a:lstStyle/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Родитељ/ДЗЗ дужан је да надокнади </a:t>
            </a:r>
            <a:r>
              <a:rPr lang="ru-RU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материјалну штету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коју ученик нанесе школи, намерно или из крајње непажње, у складу са законом</a:t>
            </a:r>
          </a:p>
          <a:p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подноси захтев за покретање прекршај-ног поступка, односно кривичну пријаву </a:t>
            </a:r>
            <a:r>
              <a:rPr lang="ru-RU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надлежном јавном тужилаштву</a:t>
            </a:r>
            <a:r>
              <a:rPr lang="ru-RU" altLang="sr-Latn-RS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 утврђивања одговорности родитеља/ДЗЗ из наведених прописаних разлога</a:t>
            </a:r>
            <a:endParaRPr lang="sr-Latn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A9126-A0E9-D301-FDD6-AF150BAE0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равнотежа</a:t>
            </a:r>
            <a:endParaRPr lang="sr-Latn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5FB6B-C8E5-C7BF-8BAC-4F2456223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,,Умеће васпитања огледа се у равнотежи која се успоставља између пружања топлине и подршке и успостављања и поштовања  правила понашања</a:t>
            </a:r>
            <a:r>
              <a:rPr lang="sr-Latn-R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96724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F4C50-AB57-F830-F054-9254AB64B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90405"/>
          </a:xfrm>
        </p:spPr>
        <p:txBody>
          <a:bodyPr>
            <a:normAutofit fontScale="90000"/>
          </a:bodyPr>
          <a:lstStyle/>
          <a:p>
            <a:r>
              <a:rPr lang="sr-Cyrl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крају, </a:t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поштовани наставници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sr-Latn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3EA70-D816-462B-2890-916DDB918BB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502229"/>
            <a:ext cx="10744826" cy="5127171"/>
          </a:xfrm>
        </p:spPr>
        <p:txBody>
          <a:bodyPr>
            <a:normAutofit fontScale="62500" lnSpcReduction="20000"/>
          </a:bodyPr>
          <a:lstStyle/>
          <a:p>
            <a:endParaRPr lang="sr-Latn-RS" dirty="0">
              <a:solidFill>
                <a:srgbClr val="000000"/>
              </a:solidFill>
              <a:latin typeface="work sans" pitchFamily="2" charset="0"/>
            </a:endParaRPr>
          </a:p>
          <a:p>
            <a:r>
              <a:rPr lang="sr-Latn-RS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Волите своје ученике. </a:t>
            </a:r>
          </a:p>
          <a:p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Упознајте их са оним племенитим што носе у себи, а чега често нису свесни.</a:t>
            </a:r>
          </a:p>
          <a:p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Извуците оно најбоље из њих. Подигните им углед у њиховим сопственим очима.</a:t>
            </a:r>
          </a:p>
          <a:p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Нипошто им не поклањајте оцене, али им стално омогућавајте да  их поправе.</a:t>
            </a:r>
          </a:p>
          <a:p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Немојте бити другари са својим ученицима и покушавати да им се на тај начин приближите. Ви треба да постављате правила у својој учионици, да одређујете границе, да држите конце у својим рукама, јер они су ученици, а ви сте професори!</a:t>
            </a:r>
            <a:endParaRPr lang="sr-Latn-RS" sz="29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дозволите да вам власници разноразних ресторана, фирми, приватних авиона, луксузних станова држе лекције о успеху, јер, они су само власници квадратних метара, а ви сте професори</a:t>
            </a:r>
            <a:r>
              <a:rPr lang="sr-Latn-RS" sz="2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endParaRPr lang="sr-Latn-RS" sz="2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5350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087CF-22B4-9DD8-C16C-940A363D7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10764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 установе за безбедност деце и ученика</a:t>
            </a:r>
            <a:r>
              <a:rPr 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</a:t>
            </a:r>
            <a:r>
              <a:rPr 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108 .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зосов-а)</a:t>
            </a:r>
            <a:br>
              <a:rPr lang="ru-RU" sz="2000" b="1" dirty="0"/>
            </a:br>
            <a:endParaRPr 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56957-423F-6A24-F52C-E278CAB99DC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931438"/>
            <a:ext cx="10363826" cy="38597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 доноси акт којим прописује мере, начин и поступак заштите и безбедности деце и ученика за време боравка у установи и свих активности које организује установа, у сарадњи са надлежним органом јединице локалне самоуправе, које је дужна да спроводи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Упутство за израду акта доноси министар.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20096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95600" y="1511300"/>
            <a:ext cx="6400800" cy="19177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500" b="1" dirty="0"/>
              <a:t>Хвала на пажњи!</a:t>
            </a:r>
            <a:endParaRPr lang="en-US" sz="4500" b="1" dirty="0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6570" y="4198776"/>
            <a:ext cx="11476653" cy="204962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33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Славица Ђорђевић, </a:t>
            </a:r>
          </a:p>
          <a:p>
            <a:pPr>
              <a:lnSpc>
                <a:spcPct val="90000"/>
              </a:lnSpc>
              <a:defRPr/>
            </a:pP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 Радне групе Министарства просвете  за рад са секретарима установа </a:t>
            </a:r>
          </a:p>
          <a:p>
            <a:pPr>
              <a:lnSpc>
                <a:spcPct val="9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Емаил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slavica.djordjevic@mpn.gov.rs</a:t>
            </a:r>
          </a:p>
          <a:p>
            <a:pPr>
              <a:lnSpc>
                <a:spcPct val="90000"/>
              </a:lnSpc>
              <a:defRPr/>
            </a:pP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064/8134-143; </a:t>
            </a:r>
            <a:endParaRPr lang="en-US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Емаил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pr: 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djslavica@gmail.com</a:t>
            </a:r>
          </a:p>
          <a:p>
            <a:pPr>
              <a:lnSpc>
                <a:spcPct val="90000"/>
              </a:lnSpc>
              <a:defRPr/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062/80-70-950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11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1196F-4A81-5021-21A4-D63F149F3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55601"/>
            <a:ext cx="10364451" cy="10498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 установе за безбедност деце и ученика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09986-F735-3362-E7BF-C9ABCCF928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3143" y="1498600"/>
            <a:ext cx="10832841" cy="5215467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 је дужна да предузме све мере прописане овим законом када се посумња или утврди дискриминаторно понашање у установи.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 је дужна да одмах поднесе пријаву надлежном органу ако се код детета, ученика или одраслог примете знаци насиља, злостављања или занемаривања.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 је дужна да надлежном органу пријави сваки облик насиља, злостављања и занемаривања у установи почињен од стране родитеља, односно другог законског заступника или трећег лица у установи.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установе дужан је да у року од три дана од дана сазнања за повреду забране предузме одговарајуће активности и мере у оквиру надлежности установе.</a:t>
            </a:r>
          </a:p>
          <a:p>
            <a:pPr marL="0" indent="0">
              <a:buNone/>
            </a:pP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154248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763" y="624110"/>
            <a:ext cx="10692849" cy="1096625"/>
          </a:xfrm>
        </p:spPr>
        <p:txBody>
          <a:bodyPr/>
          <a:lstStyle/>
          <a:p>
            <a:pPr algn="ctr"/>
            <a:r>
              <a:rPr lang="sr-Cyrl-CS" alt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 ученика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901" y="1803862"/>
            <a:ext cx="10692848" cy="497016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altLang="sr-Latn-RS" sz="9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Дисциплинска одговорност:</a:t>
            </a:r>
          </a:p>
          <a:p>
            <a:pPr>
              <a:buNone/>
            </a:pPr>
            <a:endParaRPr lang="ru-RU" altLang="sr-Latn-RS" sz="9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лакше повреде - општи акт </a:t>
            </a:r>
          </a:p>
          <a:p>
            <a:r>
              <a:rPr lang="ru-RU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теже повреде - Закон </a:t>
            </a:r>
            <a:r>
              <a:rPr lang="ru-RU" altLang="sr-Latn-R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(члан 83)</a:t>
            </a:r>
          </a:p>
          <a:p>
            <a:r>
              <a:rPr lang="ru-RU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законске забране:</a:t>
            </a:r>
          </a:p>
          <a:p>
            <a:pPr>
              <a:buNone/>
            </a:pPr>
            <a:r>
              <a:rPr lang="sr-Cyrl-CS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- дискриминације </a:t>
            </a:r>
            <a:r>
              <a:rPr lang="sr-Cyrl-CS" altLang="sr-Latn-R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sr-Latn-R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члан 110)</a:t>
            </a:r>
          </a:p>
          <a:p>
            <a:pPr>
              <a:buNone/>
            </a:pPr>
            <a:r>
              <a:rPr lang="sr-Cyrl-CS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- насиља, злостављања и занемаривања </a:t>
            </a:r>
            <a:r>
              <a:rPr lang="sr-Cyrl-CS" altLang="sr-Latn-R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(члан 111)</a:t>
            </a:r>
          </a:p>
          <a:p>
            <a:pPr>
              <a:buNone/>
            </a:pPr>
            <a:r>
              <a:rPr lang="sr-Cyrl-CS" altLang="sr-Latn-R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- вређања угледа, части или достојанства </a:t>
            </a:r>
            <a:r>
              <a:rPr lang="sr-Cyrl-CS" altLang="sr-Latn-R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sr-Latn-R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члан 112)</a:t>
            </a:r>
          </a:p>
          <a:p>
            <a:pPr>
              <a:buNone/>
            </a:pPr>
            <a:endParaRPr lang="ru-RU" altLang="sr-Latn-RS" sz="7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altLang="sr-Latn-RS" sz="9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Материјална одговорност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50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FB4FEA70-EC92-E594-65E4-5D60AD666B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53143" y="363893"/>
            <a:ext cx="10534261" cy="1138335"/>
          </a:xfrm>
        </p:spPr>
        <p:txBody>
          <a:bodyPr/>
          <a:lstStyle/>
          <a:p>
            <a:pPr eaLnBrk="1" hangingPunct="1"/>
            <a:r>
              <a:rPr lang="sr-Cyrl-C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обавеза и васпитне мере</a:t>
            </a:r>
            <a:endParaRPr lang="en-US" altLang="sr-Latn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01F9CBFA-2C86-9136-4A84-A8EA2188273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3143" y="1670179"/>
            <a:ext cx="10534261" cy="4404049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Лакше повреде обавеза - васпитне мере:</a:t>
            </a:r>
          </a:p>
          <a:p>
            <a:pPr eaLnBrk="1" hangingPunct="1">
              <a:buFontTx/>
              <a:buNone/>
            </a:pPr>
            <a:endParaRPr lang="ru-RU" altLang="sr-Latn-R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опомена </a:t>
            </a:r>
          </a:p>
          <a:p>
            <a:pPr eaLnBrk="1" hangingPunct="1"/>
            <a:r>
              <a:rPr lang="ru-RU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одељењског старешине </a:t>
            </a:r>
          </a:p>
          <a:p>
            <a:pPr eaLnBrk="1" hangingPunct="1"/>
            <a:r>
              <a:rPr lang="ru-RU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укор одељењског већа</a:t>
            </a:r>
          </a:p>
          <a:p>
            <a:pPr marL="0" indent="0" eaLnBrk="1" hangingPunct="1">
              <a:buNone/>
            </a:pPr>
            <a:r>
              <a:rPr lang="ru-RU" altLang="sr-Latn-R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Васпитна мера изриче се ученику без вођења васпитно-дисциплинског поступка</a:t>
            </a:r>
            <a:endParaRPr lang="en-US" altLang="sr-Latn-RS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sr-Latn-R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01217" y="381000"/>
            <a:ext cx="11131420" cy="990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Теже повреде обавеза ученика</a:t>
            </a:r>
            <a:br>
              <a:rPr lang="ru-RU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(члан 83. ЗОСОВ-а)</a:t>
            </a:r>
            <a:endParaRPr lang="en-US" altLang="sr-Latn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01216" y="1447800"/>
            <a:ext cx="11318033" cy="50292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уништење, оштећење, скривање, изношење, преправка или  дописивање података у евиденцији коју води школа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преправка или дописивање података у јавној исправи коју издаје школа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уништење или крађа имовине школе,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 ученика или друге организације или органа у чијем објекту остварује право на смештај, исхрану и васпитни рад, привредног друштва,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предузетника, ученика или запосленог   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поседовање, подстрекавање, помагање, давање другом ученику и употреба </a:t>
            </a:r>
            <a:r>
              <a:rPr lang="ru-RU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психоактивних супстанци, односно алкохола, дрога и никотинских производа,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уношење у школу или другу организацију </a:t>
            </a:r>
            <a:r>
              <a:rPr lang="ru-RU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оружја</a:t>
            </a:r>
            <a:r>
              <a:rPr lang="ru-RU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пиротехничког средства или другог предмета којим може да угрози или повреди друго лице,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sr-Latn-RS" altLang="en-US" b="1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Cyrl-RS" altLang="sr-Latn-RS" dirty="0"/>
              <a:t>  </a:t>
            </a:r>
            <a:endParaRPr lang="en-US" altLang="sr-Latn-RS" dirty="0"/>
          </a:p>
        </p:txBody>
      </p:sp>
    </p:spTree>
    <p:extLst>
      <p:ext uri="{BB962C8B-B14F-4D97-AF65-F5344CB8AC3E}">
        <p14:creationId xmlns:p14="http://schemas.microsoft.com/office/powerpoint/2010/main" val="223335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878" y="121299"/>
            <a:ext cx="11084735" cy="914400"/>
          </a:xfrm>
        </p:spPr>
        <p:txBody>
          <a:bodyPr>
            <a:normAutofit/>
          </a:bodyPr>
          <a:lstStyle/>
          <a:p>
            <a:pPr algn="ctr"/>
            <a:r>
              <a:rPr lang="ru-RU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Теже повреде обавеза ученика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566" y="1035699"/>
            <a:ext cx="11332723" cy="5565126"/>
          </a:xfrm>
        </p:spPr>
        <p:txBody>
          <a:bodyPr>
            <a:normAutofit fontScale="25000" lnSpcReduction="20000"/>
          </a:bodyPr>
          <a:lstStyle/>
          <a:p>
            <a:pPr marL="457200" indent="-457200">
              <a:buFontTx/>
              <a:buAutoNum type="arabicPeriod" startAt="6"/>
            </a:pPr>
            <a:r>
              <a:rPr lang="ru-RU" alt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понашање ученика којим угрожава властиту безбедност или безбедност других ученика, наставника и запослених у школи, </a:t>
            </a:r>
          </a:p>
          <a:p>
            <a:pPr marL="457200" indent="-457200">
              <a:buFontTx/>
              <a:buAutoNum type="arabicPeriod" startAt="6"/>
            </a:pPr>
            <a:r>
              <a:rPr lang="ru-RU" alt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мобилног телефона, електронског уређаја и другог средства у сврхе којима се угрожавају права других или у сврхе преваре у поступку оцењивања;</a:t>
            </a:r>
            <a:r>
              <a:rPr lang="sr-Cyrl-RS" sz="7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Школа је дужна да општим актом пропише употребу </a:t>
            </a:r>
            <a:r>
              <a:rPr lang="ru-RU" sz="7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мобилног телефона, електронског уређаја и другог средства</a:t>
            </a:r>
            <a:r>
              <a:rPr lang="ru-RU" sz="7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Tx/>
              <a:buAutoNum type="arabicPeriod" startAt="6"/>
            </a:pPr>
            <a:endParaRPr lang="ru-RU" sz="72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AutoNum type="arabicPeriod" startAt="6"/>
            </a:pPr>
            <a:r>
              <a:rPr lang="ru-RU" alt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неоправдано изостајање са наставе више од 25 часова ,</a:t>
            </a:r>
            <a:r>
              <a:rPr lang="ru-RU" sz="7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од чега више од 15 часова након писменог обавештавања родитеља, односно другог законског заступника од стране школе;</a:t>
            </a:r>
            <a:endParaRPr lang="ru-RU" altLang="en-US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AutoNum type="arabicPeriod" startAt="6"/>
            </a:pPr>
            <a:r>
              <a:rPr lang="ru-RU" alt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 чињење лакших повреда обавеза у току школске године, под условом да </a:t>
            </a:r>
            <a:r>
              <a:rPr lang="sr-Cyrl-RS" alt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предузете неопходне мере појачаног васпитног рада  ради корекције понашања ученика.</a:t>
            </a:r>
            <a:r>
              <a:rPr lang="sr-Cyrl-CS" alt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altLang="en-US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en-US" sz="7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За ове повреде  из тачке 8. и 9. обавезна је поступност у изрицању мера</a:t>
            </a:r>
            <a:endParaRPr lang="en-US" altLang="en-US" sz="7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sr-Latn-RS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Васпитн</a:t>
            </a:r>
            <a:r>
              <a:rPr lang="en-US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o-</a:t>
            </a:r>
            <a:r>
              <a:rPr lang="sr-Cyrl-RS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дисциплинске </a:t>
            </a:r>
            <a:r>
              <a:rPr lang="ru-RU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мере изричу се ученику </a:t>
            </a:r>
            <a:r>
              <a:rPr lang="ru-RU" altLang="sr-Latn-RS" sz="72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ru-RU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вођења васпитно-</a:t>
            </a:r>
          </a:p>
          <a:p>
            <a:pPr marL="0" indent="0">
              <a:buNone/>
            </a:pPr>
            <a:r>
              <a:rPr lang="ru-RU" altLang="sr-Latn-RS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sr-Latn-RS" sz="7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дисциплинског поступка</a:t>
            </a:r>
            <a:endParaRPr lang="en-US" altLang="sr-Latn-RS" sz="7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072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5AC55DA9-8DF5-F159-9947-AB9E87F27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3811" y="152400"/>
            <a:ext cx="10795519" cy="1069910"/>
          </a:xfrm>
        </p:spPr>
        <p:txBody>
          <a:bodyPr>
            <a:normAutofit/>
          </a:bodyPr>
          <a:lstStyle/>
          <a:p>
            <a:r>
              <a:rPr lang="sr-Cyrl-RS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Васпитно-дисциплински поступак</a:t>
            </a:r>
            <a:endParaRPr lang="sr-Latn-RS" altLang="sr-Latn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id="{A6957D88-6D14-530B-94DD-9746AB51AD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30787" y="1533524"/>
            <a:ext cx="11094098" cy="50292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закључком покреће ВДП, и то:</a:t>
            </a:r>
          </a:p>
          <a:p>
            <a:pPr marL="0" indent="0"/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тежу повреду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обавезе ученика најкасније </a:t>
            </a:r>
            <a:r>
              <a:rPr lang="en-U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alt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року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 </a:t>
            </a:r>
            <a:r>
              <a:rPr lang="sr-Cyrl-RS" altLang="sr-Latn-RS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радних дана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сазнања</a:t>
            </a:r>
          </a:p>
          <a:p>
            <a:pPr marL="0" indent="0"/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повреду забране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чл. 110-112, </a:t>
            </a:r>
            <a:r>
              <a:rPr lang="sr-Cyrl-RS" altLang="sr-Latn-RS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одмах - најкасније 2 радна  дана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сазнања  </a:t>
            </a:r>
          </a:p>
          <a:p>
            <a:pPr marL="0" indent="0"/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altLang="sr-Latn-R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теж</a:t>
            </a:r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</a:t>
            </a:r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члана 83. став 8. тач. 4) и 5)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altLang="sr-Latn-RS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одмах, а најкасније у року од 2 радна дана 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дана сазнања</a:t>
            </a:r>
            <a:r>
              <a:rPr lang="ru-RU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alt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обавештава Министарство о повреди забране из чл. 110</a:t>
            </a:r>
            <a:r>
              <a:rPr lang="en-U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sr-Cyrl-RS" alt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112. </a:t>
            </a:r>
            <a:endParaRPr lang="ru-RU" alt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sr-Latn-RS" altLang="sr-Latn-R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363E-BAE4-7478-D7AA-04A6484E7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43532"/>
          </a:xfrm>
        </p:spPr>
        <p:txBody>
          <a:bodyPr>
            <a:normAutofit/>
          </a:bodyPr>
          <a:lstStyle/>
          <a:p>
            <a:r>
              <a:rPr lang="sr-Cyrl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 ЗА ЗАШТИТУ</a:t>
            </a:r>
            <a:endParaRPr lang="sr-Latn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44359-5B0C-F3A4-C524-86543F29C0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7869" y="1343025"/>
            <a:ext cx="11206065" cy="540300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Одељењски старешина, заједно са стручним сарадницима, односно са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тимом за заштиту од дискриминације, насиља, злостављања и занемаривања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тимом за инклузивно образовање, сачињава </a:t>
            </a:r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појачаног васпитног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траје најкраће до окончања васпитно-дисциплинског поступка.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оквиру појачаног васпитног рада са ученицима реализује се и, </a:t>
            </a:r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друштвено-корисни, односно хуманитарни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Резултате појачаног васпитног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рада, на основу заједничког извештаја одељенског старешине, стручних сарадника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тимова,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директор, односно наставничко веће узима у обзир приликом изрицањa васпитно - дисциплинске мере.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7178603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1684</TotalTime>
  <Words>1554</Words>
  <Application>Microsoft Office PowerPoint</Application>
  <PresentationFormat>Widescreen</PresentationFormat>
  <Paragraphs>124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Bahnschrift SemiBold Condensed</vt:lpstr>
      <vt:lpstr>Calibri</vt:lpstr>
      <vt:lpstr>Times New Roman</vt:lpstr>
      <vt:lpstr>Tw Cen MT</vt:lpstr>
      <vt:lpstr>Work Sans</vt:lpstr>
      <vt:lpstr>Droplet</vt:lpstr>
      <vt:lpstr>Одговорност школе, ученика и родитеља, односно другог законског заступника </vt:lpstr>
      <vt:lpstr>Одговорност установе за безбедност деце и ученика(Чл. 108 .зосов-а) </vt:lpstr>
      <vt:lpstr>Одговорност установе за безбедност деце и ученика</vt:lpstr>
      <vt:lpstr>одговорност ученика</vt:lpstr>
      <vt:lpstr>Повреде обавеза и васпитне мере</vt:lpstr>
      <vt:lpstr>Теже повреде обавеза ученика (члан 83. ЗОСОВ-а)</vt:lpstr>
      <vt:lpstr>Теже повреде обавеза ученика</vt:lpstr>
      <vt:lpstr>Васпитно-дисциплински поступак</vt:lpstr>
      <vt:lpstr>ТИМ ЗА ЗАШТИТУ</vt:lpstr>
      <vt:lpstr>Удаљење ученика из непосредног образовно-васпитног рада (члан 85)</vt:lpstr>
      <vt:lpstr>Удаљење ученика из непосредног образовно-васпитног рада-2</vt:lpstr>
      <vt:lpstr>Теже повреде обавеза ученика – васпитно-дисциплинске мере (ВДМ):</vt:lpstr>
      <vt:lpstr>Повреде законских забрана - ВДМ:</vt:lpstr>
      <vt:lpstr>Теже повреде из чл. 83. ст. 8. тач. 4) и 5) - ВДМ</vt:lpstr>
      <vt:lpstr> Изречена ВДМ утиче на оцену из владања</vt:lpstr>
      <vt:lpstr> Родитељ, односно други законски заступник детета/УЧЕНИКА  одговоран је: </vt:lpstr>
      <vt:lpstr>Одговорност родитеља-2 </vt:lpstr>
      <vt:lpstr>равнотежа</vt:lpstr>
      <vt:lpstr>И на крају,  поштовани наставници!</vt:lpstr>
      <vt:lpstr>Хвала на пажњи!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Admin</cp:lastModifiedBy>
  <cp:revision>32</cp:revision>
  <dcterms:created xsi:type="dcterms:W3CDTF">2025-11-15T10:49:19Z</dcterms:created>
  <dcterms:modified xsi:type="dcterms:W3CDTF">2025-11-16T14:53:53Z</dcterms:modified>
</cp:coreProperties>
</file>